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89" r:id="rId3"/>
    <p:sldId id="290" r:id="rId4"/>
    <p:sldId id="291" r:id="rId5"/>
    <p:sldId id="292" r:id="rId6"/>
    <p:sldId id="293" r:id="rId7"/>
    <p:sldId id="294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003399"/>
    <a:srgbClr val="FFFF00"/>
    <a:srgbClr val="660066"/>
    <a:srgbClr val="CC00CC"/>
    <a:srgbClr val="808000"/>
    <a:srgbClr val="CC3300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708" autoAdjust="0"/>
    <p:restoredTop sz="94655" autoAdjust="0"/>
  </p:normalViewPr>
  <p:slideViewPr>
    <p:cSldViewPr>
      <p:cViewPr varScale="1">
        <p:scale>
          <a:sx n="69" d="100"/>
          <a:sy n="69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73" d="100"/>
          <a:sy n="73" d="100"/>
        </p:scale>
        <p:origin x="-154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A7CAEE-E8BB-4107-8601-5364EA3E3F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565400"/>
            <a:ext cx="4176712" cy="89376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2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57563"/>
            <a:ext cx="4176712" cy="503237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000" b="1"/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81763" y="260350"/>
            <a:ext cx="1619250" cy="5689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19250" y="260350"/>
            <a:ext cx="4710113" cy="5689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619250" y="1196975"/>
            <a:ext cx="31638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5538" y="1196975"/>
            <a:ext cx="3165475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260350"/>
            <a:ext cx="64087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196975"/>
            <a:ext cx="64817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88913"/>
            <a:ext cx="7056438" cy="7239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MANUAL BOOK Si-MANDALIKA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1142984"/>
            <a:ext cx="2000263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175">
              <a:buNone/>
            </a:pPr>
            <a:endParaRPr lang="en-ID" dirty="0" smtClean="0">
              <a:solidFill>
                <a:srgbClr val="AC0000"/>
              </a:solidFill>
            </a:endParaRPr>
          </a:p>
          <a:p>
            <a:pPr marL="0" indent="3175" algn="r">
              <a:buNone/>
            </a:pPr>
            <a:r>
              <a:rPr lang="en-ID" dirty="0" err="1" smtClean="0">
                <a:solidFill>
                  <a:srgbClr val="AC0000"/>
                </a:solidFill>
              </a:rPr>
              <a:t>Langkah</a:t>
            </a:r>
            <a:r>
              <a:rPr lang="en-ID" dirty="0" smtClean="0">
                <a:solidFill>
                  <a:srgbClr val="AC0000"/>
                </a:solidFill>
              </a:rPr>
              <a:t> </a:t>
            </a:r>
            <a:r>
              <a:rPr lang="en-ID" dirty="0" err="1" smtClean="0">
                <a:solidFill>
                  <a:srgbClr val="AC0000"/>
                </a:solidFill>
              </a:rPr>
              <a:t>pertama</a:t>
            </a:r>
            <a:r>
              <a:rPr lang="en-ID" dirty="0" smtClean="0">
                <a:solidFill>
                  <a:srgbClr val="AC0000"/>
                </a:solidFill>
              </a:rPr>
              <a:t> </a:t>
            </a:r>
            <a:r>
              <a:rPr lang="en-ID" dirty="0" err="1" smtClean="0">
                <a:solidFill>
                  <a:srgbClr val="AC0000"/>
                </a:solidFill>
              </a:rPr>
              <a:t>memasukkan</a:t>
            </a:r>
            <a:r>
              <a:rPr lang="en-ID" dirty="0" smtClean="0">
                <a:solidFill>
                  <a:srgbClr val="AC0000"/>
                </a:solidFill>
              </a:rPr>
              <a:t> </a:t>
            </a:r>
            <a:r>
              <a:rPr lang="en-ID" dirty="0" err="1" smtClean="0">
                <a:solidFill>
                  <a:srgbClr val="AC0000"/>
                </a:solidFill>
              </a:rPr>
              <a:t>informasi</a:t>
            </a:r>
            <a:r>
              <a:rPr lang="en-ID" dirty="0" smtClean="0">
                <a:solidFill>
                  <a:srgbClr val="AC0000"/>
                </a:solidFill>
              </a:rPr>
              <a:t> </a:t>
            </a:r>
            <a:r>
              <a:rPr lang="en-ID" dirty="0" err="1" smtClean="0">
                <a:solidFill>
                  <a:srgbClr val="AC0000"/>
                </a:solidFill>
              </a:rPr>
              <a:t>akun</a:t>
            </a:r>
            <a:r>
              <a:rPr lang="en-ID" dirty="0" smtClean="0">
                <a:solidFill>
                  <a:srgbClr val="AC0000"/>
                </a:solidFill>
              </a:rPr>
              <a:t> SSO yang </a:t>
            </a:r>
            <a:r>
              <a:rPr lang="en-ID" dirty="0" err="1" smtClean="0">
                <a:solidFill>
                  <a:srgbClr val="AC0000"/>
                </a:solidFill>
              </a:rPr>
              <a:t>dimiliki</a:t>
            </a:r>
            <a:r>
              <a:rPr lang="en-ID" dirty="0" smtClean="0">
                <a:solidFill>
                  <a:srgbClr val="AC0000"/>
                </a:solidFill>
              </a:rPr>
              <a:t> </a:t>
            </a:r>
            <a:r>
              <a:rPr lang="en-ID" dirty="0" err="1" smtClean="0">
                <a:solidFill>
                  <a:srgbClr val="AC0000"/>
                </a:solidFill>
              </a:rPr>
              <a:t>mahasiswa</a:t>
            </a:r>
            <a:endParaRPr lang="en-US" dirty="0">
              <a:solidFill>
                <a:srgbClr val="AC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70425" y="1085401"/>
            <a:ext cx="6145831" cy="5058243"/>
            <a:chOff x="2470425" y="1085401"/>
            <a:chExt cx="6145831" cy="5058243"/>
          </a:xfrm>
        </p:grpSpPr>
        <p:pic>
          <p:nvPicPr>
            <p:cNvPr id="6" name="Picture 5" descr="A picture containing chart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3242388" y="1155896"/>
              <a:ext cx="2238375" cy="4987748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7" name="Picture 6"/>
            <p:cNvPicPr/>
            <p:nvPr/>
          </p:nvPicPr>
          <p:blipFill>
            <a:blip r:embed="rId4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6347509" y="1085401"/>
              <a:ext cx="2268747" cy="5055079"/>
            </a:xfrm>
            <a:prstGeom prst="rect">
              <a:avLst/>
            </a:prstGeom>
          </p:spPr>
        </p:pic>
        <p:sp>
          <p:nvSpPr>
            <p:cNvPr id="8" name="Striped Right Arrow 7"/>
            <p:cNvSpPr/>
            <p:nvPr/>
          </p:nvSpPr>
          <p:spPr>
            <a:xfrm>
              <a:off x="2470425" y="3071810"/>
              <a:ext cx="71438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5572132" y="3071810"/>
              <a:ext cx="71438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88913"/>
            <a:ext cx="7056438" cy="7239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MANUAL BOOK Si-MANDALIKA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5" y="944688"/>
            <a:ext cx="2000263" cy="54132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175">
              <a:buNone/>
            </a:pPr>
            <a:endParaRPr lang="en-ID" sz="2400" dirty="0" smtClean="0">
              <a:solidFill>
                <a:srgbClr val="C00000"/>
              </a:solidFill>
            </a:endParaRPr>
          </a:p>
          <a:p>
            <a:pPr marL="0" indent="3175" algn="r">
              <a:buNone/>
            </a:pPr>
            <a:r>
              <a:rPr lang="en-ID" sz="2400" dirty="0" err="1" smtClean="0">
                <a:solidFill>
                  <a:srgbClr val="C00000"/>
                </a:solidFill>
              </a:rPr>
              <a:t>Jika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akun</a:t>
            </a:r>
            <a:r>
              <a:rPr lang="en-ID" sz="2400" dirty="0" smtClean="0">
                <a:solidFill>
                  <a:srgbClr val="C00000"/>
                </a:solidFill>
              </a:rPr>
              <a:t> yang </a:t>
            </a:r>
            <a:r>
              <a:rPr lang="en-ID" sz="2400" dirty="0" err="1" smtClean="0">
                <a:solidFill>
                  <a:srgbClr val="C00000"/>
                </a:solidFill>
              </a:rPr>
              <a:t>dimasukkan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kedalam</a:t>
            </a:r>
            <a:r>
              <a:rPr lang="en-ID" sz="2400" dirty="0" smtClean="0">
                <a:solidFill>
                  <a:srgbClr val="C00000"/>
                </a:solidFill>
              </a:rPr>
              <a:t> system </a:t>
            </a:r>
            <a:r>
              <a:rPr lang="en-ID" sz="2400" dirty="0" err="1" smtClean="0">
                <a:solidFill>
                  <a:srgbClr val="C00000"/>
                </a:solidFill>
              </a:rPr>
              <a:t>tidak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sesuai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maka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akan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menampilkanpesan</a:t>
            </a:r>
            <a:r>
              <a:rPr lang="en-ID" sz="2400" dirty="0" smtClean="0">
                <a:solidFill>
                  <a:srgbClr val="C00000"/>
                </a:solidFill>
              </a:rPr>
              <a:t> error </a:t>
            </a:r>
            <a:r>
              <a:rPr lang="en-ID" sz="2400" dirty="0" err="1" smtClean="0">
                <a:solidFill>
                  <a:srgbClr val="C00000"/>
                </a:solidFill>
              </a:rPr>
              <a:t>seperti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gambar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berikut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2571736" y="3071810"/>
            <a:ext cx="714380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>
            <a:off x="5857884" y="3071810"/>
            <a:ext cx="714380" cy="6429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352315" y="928670"/>
            <a:ext cx="2439370" cy="54203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643703" y="3143248"/>
            <a:ext cx="1857388" cy="500066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175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Ulangi</a:t>
            </a:r>
            <a:r>
              <a:rPr kumimoji="0" lang="en-ID" sz="2400" b="0" i="0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ID" sz="2400" b="0" i="0" u="none" strike="noStrike" kern="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Lagi</a:t>
            </a:r>
            <a:endParaRPr kumimoji="0" lang="en-ID" sz="24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00034" y="928670"/>
            <a:ext cx="8001056" cy="5429288"/>
            <a:chOff x="500034" y="928670"/>
            <a:chExt cx="8001056" cy="5429288"/>
          </a:xfrm>
        </p:grpSpPr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500034" y="944688"/>
              <a:ext cx="2000263" cy="5413270"/>
            </a:xfrm>
            <a:prstGeom prst="rect">
              <a:avLst/>
            </a:prstGeom>
            <a:ln w="25400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3175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24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3175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Jika akun yang dimasukkan kedalam system tidak sesuai maka akan menampilkanpesan error seperti gambar berikut </a:t>
              </a:r>
              <a:endParaRPr kumimoji="0" lang="en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Striped Right Arrow 12"/>
            <p:cNvSpPr/>
            <p:nvPr/>
          </p:nvSpPr>
          <p:spPr>
            <a:xfrm>
              <a:off x="2571735" y="3071810"/>
              <a:ext cx="71438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triped Right Arrow 13"/>
            <p:cNvSpPr/>
            <p:nvPr/>
          </p:nvSpPr>
          <p:spPr>
            <a:xfrm>
              <a:off x="5857883" y="3071810"/>
              <a:ext cx="71438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/>
            <p:nvPr/>
          </p:nvPicPr>
          <p:blipFill>
            <a:blip r:embed="rId3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3352314" y="928670"/>
              <a:ext cx="2439370" cy="5420300"/>
            </a:xfrm>
            <a:prstGeom prst="rect">
              <a:avLst/>
            </a:prstGeom>
          </p:spPr>
        </p:pic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6643702" y="3143248"/>
              <a:ext cx="1857388" cy="500066"/>
            </a:xfrm>
            <a:prstGeom prst="rect">
              <a:avLst/>
            </a:prstGeom>
            <a:ln w="25400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3175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Ulangi</a:t>
              </a:r>
              <a:r>
                <a:rPr kumimoji="0" lang="en-ID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ID" sz="2400" b="0" i="0" u="none" strike="noStrike" kern="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Lagi</a:t>
              </a:r>
              <a:endParaRPr kumimoji="0" lang="en-ID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88913"/>
            <a:ext cx="7056438" cy="7239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MANUAL BOOK Si-MANDALIKA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7" y="1142984"/>
            <a:ext cx="2000263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175" algn="r">
              <a:buNone/>
            </a:pPr>
            <a:r>
              <a:rPr lang="en-ID" sz="2200" dirty="0" err="1" smtClean="0">
                <a:solidFill>
                  <a:srgbClr val="C00000"/>
                </a:solidFill>
              </a:rPr>
              <a:t>Jika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akun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berhasil</a:t>
            </a:r>
            <a:r>
              <a:rPr lang="en-ID" sz="2200" dirty="0" smtClean="0">
                <a:solidFill>
                  <a:srgbClr val="C00000"/>
                </a:solidFill>
              </a:rPr>
              <a:t> login </a:t>
            </a:r>
            <a:r>
              <a:rPr lang="en-ID" sz="2200" dirty="0" err="1" smtClean="0">
                <a:solidFill>
                  <a:srgbClr val="C00000"/>
                </a:solidFill>
              </a:rPr>
              <a:t>maka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akan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menampilkanhalaman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utama</a:t>
            </a:r>
            <a:r>
              <a:rPr lang="en-ID" sz="2200" dirty="0" smtClean="0">
                <a:solidFill>
                  <a:srgbClr val="C00000"/>
                </a:solidFill>
              </a:rPr>
              <a:t> yang </a:t>
            </a:r>
            <a:r>
              <a:rPr lang="en-ID" sz="2200" dirty="0" err="1" smtClean="0">
                <a:solidFill>
                  <a:srgbClr val="C00000"/>
                </a:solidFill>
              </a:rPr>
              <a:t>terdapat</a:t>
            </a:r>
            <a:r>
              <a:rPr lang="en-ID" sz="2200" dirty="0" smtClean="0">
                <a:solidFill>
                  <a:srgbClr val="C00000"/>
                </a:solidFill>
              </a:rPr>
              <a:t> menu </a:t>
            </a:r>
            <a:r>
              <a:rPr lang="en-ID" sz="2200" dirty="0" err="1" smtClean="0">
                <a:solidFill>
                  <a:srgbClr val="C00000"/>
                </a:solidFill>
              </a:rPr>
              <a:t>di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antaranya</a:t>
            </a:r>
            <a:r>
              <a:rPr lang="en-ID" sz="2200" dirty="0" smtClean="0">
                <a:solidFill>
                  <a:srgbClr val="C00000"/>
                </a:solidFill>
              </a:rPr>
              <a:t> “</a:t>
            </a:r>
            <a:r>
              <a:rPr lang="en-ID" sz="2200" dirty="0" err="1" smtClean="0">
                <a:solidFill>
                  <a:srgbClr val="C00000"/>
                </a:solidFill>
              </a:rPr>
              <a:t>Daftar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Hadir</a:t>
            </a:r>
            <a:r>
              <a:rPr lang="en-ID" sz="2200" dirty="0" smtClean="0">
                <a:solidFill>
                  <a:srgbClr val="C00000"/>
                </a:solidFill>
              </a:rPr>
              <a:t>”, “</a:t>
            </a:r>
            <a:r>
              <a:rPr lang="en-ID" sz="2200" dirty="0" err="1" smtClean="0">
                <a:solidFill>
                  <a:srgbClr val="C00000"/>
                </a:solidFill>
              </a:rPr>
              <a:t>Pinjam</a:t>
            </a:r>
            <a:r>
              <a:rPr lang="en-ID" sz="2200" dirty="0" smtClean="0">
                <a:solidFill>
                  <a:srgbClr val="C00000"/>
                </a:solidFill>
              </a:rPr>
              <a:t>”, “</a:t>
            </a:r>
            <a:r>
              <a:rPr lang="en-ID" sz="2200" dirty="0" err="1" smtClean="0">
                <a:solidFill>
                  <a:srgbClr val="C00000"/>
                </a:solidFill>
              </a:rPr>
              <a:t>Riwayat</a:t>
            </a:r>
            <a:r>
              <a:rPr lang="en-ID" sz="2200" dirty="0" smtClean="0">
                <a:solidFill>
                  <a:srgbClr val="C00000"/>
                </a:solidFill>
              </a:rPr>
              <a:t>” </a:t>
            </a:r>
            <a:r>
              <a:rPr lang="en-ID" sz="2200" dirty="0" err="1" smtClean="0">
                <a:solidFill>
                  <a:srgbClr val="C00000"/>
                </a:solidFill>
              </a:rPr>
              <a:t>dan</a:t>
            </a:r>
            <a:r>
              <a:rPr lang="en-ID" sz="2200" dirty="0" smtClean="0">
                <a:solidFill>
                  <a:srgbClr val="C00000"/>
                </a:solidFill>
              </a:rPr>
              <a:t>  </a:t>
            </a:r>
            <a:br>
              <a:rPr lang="en-ID" sz="2200" dirty="0" smtClean="0">
                <a:solidFill>
                  <a:srgbClr val="C00000"/>
                </a:solidFill>
              </a:rPr>
            </a:br>
            <a:r>
              <a:rPr lang="en-ID" sz="2200" dirty="0" err="1" smtClean="0">
                <a:solidFill>
                  <a:srgbClr val="C00000"/>
                </a:solidFill>
              </a:rPr>
              <a:t>Halaman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profil</a:t>
            </a:r>
            <a:r>
              <a:rPr lang="en-ID" sz="2200" dirty="0" smtClean="0">
                <a:solidFill>
                  <a:srgbClr val="C00000"/>
                </a:solidFill>
              </a:rPr>
              <a:t>  </a:t>
            </a:r>
            <a:r>
              <a:rPr lang="en-ID" sz="2200" dirty="0" err="1" smtClean="0">
                <a:solidFill>
                  <a:srgbClr val="C00000"/>
                </a:solidFill>
              </a:rPr>
              <a:t>berisi</a:t>
            </a:r>
            <a:r>
              <a:rPr lang="en-ID" sz="2200" dirty="0" smtClean="0">
                <a:solidFill>
                  <a:srgbClr val="C00000"/>
                </a:solidFill>
              </a:rPr>
              <a:t> info </a:t>
            </a:r>
            <a:r>
              <a:rPr lang="en-ID" sz="2200" dirty="0" err="1" smtClean="0">
                <a:solidFill>
                  <a:srgbClr val="C00000"/>
                </a:solidFill>
              </a:rPr>
              <a:t>akun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mahasiswa</a:t>
            </a:r>
            <a:endParaRPr lang="en-US" sz="2200" dirty="0" smtClean="0">
              <a:solidFill>
                <a:srgbClr val="C00000"/>
              </a:solidFill>
            </a:endParaRPr>
          </a:p>
          <a:p>
            <a:pPr marL="0" indent="3175" algn="r">
              <a:buNone/>
            </a:pPr>
            <a:endParaRPr lang="en-ID" sz="2200" dirty="0" smtClean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70425" y="1142984"/>
            <a:ext cx="6173540" cy="5214974"/>
            <a:chOff x="2470425" y="1142984"/>
            <a:chExt cx="6173540" cy="5214974"/>
          </a:xfrm>
        </p:grpSpPr>
        <p:sp>
          <p:nvSpPr>
            <p:cNvPr id="8" name="Striped Right Arrow 7"/>
            <p:cNvSpPr/>
            <p:nvPr/>
          </p:nvSpPr>
          <p:spPr>
            <a:xfrm>
              <a:off x="2470425" y="3071810"/>
              <a:ext cx="71438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5857884" y="3071810"/>
              <a:ext cx="71438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Graphical user interface, application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3286116" y="1142984"/>
              <a:ext cx="2500330" cy="5214974"/>
            </a:xfrm>
            <a:prstGeom prst="rect">
              <a:avLst/>
            </a:prstGeom>
          </p:spPr>
        </p:pic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6643702" y="3143248"/>
              <a:ext cx="2000263" cy="428628"/>
            </a:xfrm>
            <a:prstGeom prst="rect">
              <a:avLst/>
            </a:prstGeom>
            <a:ln w="25400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3175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Klik</a:t>
              </a:r>
              <a:r>
                <a:rPr kumimoji="0" lang="en-ID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ID" b="1" i="0" u="none" strike="noStrike" kern="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Daftar</a:t>
              </a:r>
              <a:r>
                <a:rPr kumimoji="0" lang="en-ID" b="1" i="0" u="none" strike="noStrike" kern="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ID" b="1" i="0" u="none" strike="noStrike" kern="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Hadir</a:t>
              </a:r>
              <a:endParaRPr kumimoji="0" lang="en-ID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88913"/>
            <a:ext cx="7056438" cy="7239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MANUAL BOOK Si-MANDALIKA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2143139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175" algn="r">
              <a:buNone/>
            </a:pPr>
            <a:r>
              <a:rPr lang="en-ID" sz="2400" dirty="0" smtClean="0">
                <a:solidFill>
                  <a:srgbClr val="C00000"/>
                </a:solidFill>
              </a:rPr>
              <a:t>“</a:t>
            </a:r>
            <a:r>
              <a:rPr lang="en-ID" sz="2400" dirty="0" err="1" smtClean="0">
                <a:solidFill>
                  <a:srgbClr val="C00000"/>
                </a:solidFill>
              </a:rPr>
              <a:t>Daftar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Hadir</a:t>
            </a:r>
            <a:r>
              <a:rPr lang="en-ID" sz="2400" dirty="0" smtClean="0">
                <a:solidFill>
                  <a:srgbClr val="C00000"/>
                </a:solidFill>
              </a:rPr>
              <a:t>” </a:t>
            </a:r>
            <a:r>
              <a:rPr lang="en-ID" sz="2400" dirty="0" err="1" smtClean="0">
                <a:solidFill>
                  <a:srgbClr val="C00000"/>
                </a:solidFill>
              </a:rPr>
              <a:t>Berisi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daftar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kehadiran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dan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kunjungan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di</a:t>
            </a:r>
            <a:r>
              <a:rPr lang="en-ID" sz="2400" dirty="0" smtClean="0">
                <a:solidFill>
                  <a:srgbClr val="C00000"/>
                </a:solidFill>
              </a:rPr>
              <a:t> UPT </a:t>
            </a:r>
            <a:r>
              <a:rPr lang="en-ID" sz="2400" dirty="0" err="1" smtClean="0">
                <a:solidFill>
                  <a:srgbClr val="C00000"/>
                </a:solidFill>
              </a:rPr>
              <a:t>Perpustakaan</a:t>
            </a:r>
            <a:r>
              <a:rPr lang="en-ID" sz="2400" dirty="0" smtClean="0">
                <a:solidFill>
                  <a:srgbClr val="C00000"/>
                </a:solidFill>
              </a:rPr>
              <a:t> UNRAM</a:t>
            </a:r>
          </a:p>
          <a:p>
            <a:pPr marL="0" indent="3175" algn="r">
              <a:buNone/>
            </a:pPr>
            <a:r>
              <a:rPr lang="en-ID" sz="2400" dirty="0" smtClean="0">
                <a:solidFill>
                  <a:srgbClr val="C00000"/>
                </a:solidFill>
              </a:rPr>
              <a:t>Scan Barcode </a:t>
            </a:r>
            <a:r>
              <a:rPr lang="en-ID" sz="2400" dirty="0" err="1" smtClean="0">
                <a:solidFill>
                  <a:srgbClr val="C00000"/>
                </a:solidFill>
              </a:rPr>
              <a:t>maka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akan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tampil</a:t>
            </a:r>
            <a:r>
              <a:rPr lang="en-ID" sz="2400" dirty="0" smtClean="0">
                <a:solidFill>
                  <a:srgbClr val="C00000"/>
                </a:solidFill>
              </a:rPr>
              <a:t> “</a:t>
            </a:r>
            <a:r>
              <a:rPr lang="en-ID" sz="2400" dirty="0" err="1" smtClean="0">
                <a:solidFill>
                  <a:srgbClr val="C00000"/>
                </a:solidFill>
              </a:rPr>
              <a:t>Berhasil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Silahkan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Masuk</a:t>
            </a:r>
            <a:r>
              <a:rPr lang="en-ID" sz="2400" dirty="0" smtClean="0">
                <a:solidFill>
                  <a:srgbClr val="C00000"/>
                </a:solidFill>
              </a:rPr>
              <a:t>”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3175" algn="r">
              <a:buNone/>
            </a:pPr>
            <a:endParaRPr lang="en-ID" sz="2400" dirty="0" smtClean="0">
              <a:solidFill>
                <a:srgbClr val="C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86443" y="1142984"/>
            <a:ext cx="6371837" cy="5234700"/>
            <a:chOff x="2486443" y="1142984"/>
            <a:chExt cx="6371837" cy="5234700"/>
          </a:xfrm>
        </p:grpSpPr>
        <p:sp>
          <p:nvSpPr>
            <p:cNvPr id="8" name="Striped Right Arrow 7"/>
            <p:cNvSpPr/>
            <p:nvPr/>
          </p:nvSpPr>
          <p:spPr>
            <a:xfrm>
              <a:off x="2486443" y="3071810"/>
              <a:ext cx="642942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5572132" y="3071810"/>
              <a:ext cx="71438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3143240" y="1142984"/>
              <a:ext cx="2428892" cy="5214974"/>
            </a:xfrm>
            <a:prstGeom prst="rect">
              <a:avLst/>
            </a:prstGeom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4840"/>
            <a:stretch>
              <a:fillRect/>
            </a:stretch>
          </p:blipFill>
          <p:spPr bwMode="auto">
            <a:xfrm>
              <a:off x="6328077" y="1214421"/>
              <a:ext cx="2530203" cy="5163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88913"/>
            <a:ext cx="7056438" cy="7239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MANUAL BOOK Si-MANDALIKA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142984"/>
            <a:ext cx="2143139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175" algn="r">
              <a:buNone/>
            </a:pPr>
            <a:r>
              <a:rPr lang="en-ID" sz="2400" dirty="0" smtClean="0">
                <a:solidFill>
                  <a:srgbClr val="C00000"/>
                </a:solidFill>
              </a:rPr>
              <a:t> </a:t>
            </a:r>
          </a:p>
          <a:p>
            <a:pPr marL="0" indent="3175" algn="r">
              <a:buNone/>
            </a:pPr>
            <a:r>
              <a:rPr lang="en-ID" sz="2400" dirty="0" smtClean="0">
                <a:solidFill>
                  <a:srgbClr val="C00000"/>
                </a:solidFill>
              </a:rPr>
              <a:t>“</a:t>
            </a:r>
            <a:r>
              <a:rPr lang="en-ID" sz="2400" dirty="0" err="1" smtClean="0">
                <a:solidFill>
                  <a:srgbClr val="C00000"/>
                </a:solidFill>
              </a:rPr>
              <a:t>Daftar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Hadir</a:t>
            </a:r>
            <a:r>
              <a:rPr lang="en-ID" sz="2400" dirty="0" smtClean="0">
                <a:solidFill>
                  <a:srgbClr val="C00000"/>
                </a:solidFill>
              </a:rPr>
              <a:t>” </a:t>
            </a:r>
            <a:r>
              <a:rPr lang="en-ID" sz="2400" dirty="0" err="1" smtClean="0">
                <a:solidFill>
                  <a:srgbClr val="C00000"/>
                </a:solidFill>
              </a:rPr>
              <a:t>hanya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boleh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satu</a:t>
            </a:r>
            <a:r>
              <a:rPr lang="en-ID" sz="2400" dirty="0" smtClean="0">
                <a:solidFill>
                  <a:srgbClr val="C00000"/>
                </a:solidFill>
              </a:rPr>
              <a:t> kali </a:t>
            </a:r>
            <a:r>
              <a:rPr lang="en-ID" sz="2400" dirty="0" err="1" smtClean="0">
                <a:solidFill>
                  <a:srgbClr val="C00000"/>
                </a:solidFill>
              </a:rPr>
              <a:t>pada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ruangan</a:t>
            </a:r>
            <a:r>
              <a:rPr lang="en-ID" sz="2400" dirty="0" smtClean="0">
                <a:solidFill>
                  <a:srgbClr val="C00000"/>
                </a:solidFill>
              </a:rPr>
              <a:t> yang </a:t>
            </a:r>
            <a:r>
              <a:rPr lang="en-ID" sz="2400" dirty="0" err="1" smtClean="0">
                <a:solidFill>
                  <a:srgbClr val="C00000"/>
                </a:solidFill>
              </a:rPr>
              <a:t>sama</a:t>
            </a:r>
            <a:endParaRPr lang="en-ID" sz="2400" dirty="0" smtClean="0">
              <a:solidFill>
                <a:srgbClr val="C00000"/>
              </a:solidFill>
            </a:endParaRPr>
          </a:p>
          <a:p>
            <a:pPr marL="0" indent="3175" algn="r">
              <a:buNone/>
            </a:pPr>
            <a:r>
              <a:rPr lang="en-ID" sz="2400" dirty="0" smtClean="0">
                <a:solidFill>
                  <a:srgbClr val="C00000"/>
                </a:solidFill>
              </a:rPr>
              <a:t>Scan Barcode </a:t>
            </a:r>
            <a:r>
              <a:rPr lang="en-ID" sz="2400" dirty="0" err="1" smtClean="0">
                <a:solidFill>
                  <a:srgbClr val="C00000"/>
                </a:solidFill>
              </a:rPr>
              <a:t>kedua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kalinya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akan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tampil</a:t>
            </a:r>
            <a:endParaRPr lang="en-ID" sz="2400" dirty="0" smtClean="0">
              <a:solidFill>
                <a:srgbClr val="C00000"/>
              </a:solidFill>
            </a:endParaRPr>
          </a:p>
          <a:p>
            <a:pPr marL="0" indent="3175" algn="r">
              <a:buNone/>
            </a:pPr>
            <a:r>
              <a:rPr lang="en-ID" sz="2400" dirty="0" smtClean="0">
                <a:solidFill>
                  <a:srgbClr val="C00000"/>
                </a:solidFill>
              </a:rPr>
              <a:t>“</a:t>
            </a:r>
            <a:r>
              <a:rPr lang="en-ID" sz="2400" dirty="0" err="1" smtClean="0">
                <a:solidFill>
                  <a:srgbClr val="C00000"/>
                </a:solidFill>
              </a:rPr>
              <a:t>Gagal</a:t>
            </a:r>
            <a:r>
              <a:rPr lang="en-ID" sz="2400" dirty="0" smtClean="0">
                <a:solidFill>
                  <a:srgbClr val="C00000"/>
                </a:solidFill>
              </a:rPr>
              <a:t>, </a:t>
            </a:r>
            <a:r>
              <a:rPr lang="en-ID" sz="2400" dirty="0" err="1" smtClean="0">
                <a:solidFill>
                  <a:srgbClr val="C00000"/>
                </a:solidFill>
              </a:rPr>
              <a:t>Anda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Telah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Mengisi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Buku</a:t>
            </a:r>
            <a:r>
              <a:rPr lang="en-ID" sz="2400" dirty="0" smtClean="0">
                <a:solidFill>
                  <a:srgbClr val="C00000"/>
                </a:solidFill>
              </a:rPr>
              <a:t> </a:t>
            </a:r>
            <a:r>
              <a:rPr lang="en-ID" sz="2400" dirty="0" err="1" smtClean="0">
                <a:solidFill>
                  <a:srgbClr val="C00000"/>
                </a:solidFill>
              </a:rPr>
              <a:t>Tamu</a:t>
            </a:r>
            <a:r>
              <a:rPr lang="en-ID" sz="2400" dirty="0" smtClean="0">
                <a:solidFill>
                  <a:srgbClr val="C00000"/>
                </a:solidFill>
              </a:rPr>
              <a:t>”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0" indent="3175" algn="r">
              <a:buNone/>
            </a:pPr>
            <a:endParaRPr lang="en-ID" sz="2400" dirty="0" smtClean="0">
              <a:solidFill>
                <a:srgbClr val="C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86443" y="1142984"/>
            <a:ext cx="6270526" cy="5214974"/>
            <a:chOff x="2486443" y="1142984"/>
            <a:chExt cx="6270526" cy="5214974"/>
          </a:xfrm>
        </p:grpSpPr>
        <p:sp>
          <p:nvSpPr>
            <p:cNvPr id="8" name="Striped Right Arrow 7"/>
            <p:cNvSpPr/>
            <p:nvPr/>
          </p:nvSpPr>
          <p:spPr>
            <a:xfrm>
              <a:off x="2486443" y="3071810"/>
              <a:ext cx="642942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5572132" y="3071810"/>
              <a:ext cx="71438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3143240" y="1142984"/>
              <a:ext cx="2428892" cy="5214974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3987"/>
            <a:stretch>
              <a:fillRect/>
            </a:stretch>
          </p:blipFill>
          <p:spPr bwMode="auto">
            <a:xfrm>
              <a:off x="6328093" y="1142984"/>
              <a:ext cx="2428876" cy="5214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88913"/>
            <a:ext cx="7056438" cy="7239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MANUAL BOOK Si-MANDALIKA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285860"/>
            <a:ext cx="1500197" cy="4786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175" algn="r">
              <a:buNone/>
            </a:pPr>
            <a:r>
              <a:rPr lang="en-ID" sz="2000" dirty="0" smtClean="0">
                <a:solidFill>
                  <a:srgbClr val="C00000"/>
                </a:solidFill>
              </a:rPr>
              <a:t>“</a:t>
            </a:r>
            <a:r>
              <a:rPr lang="en-ID" sz="2000" dirty="0" err="1" smtClean="0">
                <a:solidFill>
                  <a:srgbClr val="C00000"/>
                </a:solidFill>
              </a:rPr>
              <a:t>Pinjam</a:t>
            </a:r>
            <a:r>
              <a:rPr lang="en-ID" sz="2000" dirty="0" smtClean="0">
                <a:solidFill>
                  <a:srgbClr val="C00000"/>
                </a:solidFill>
              </a:rPr>
              <a:t>” : menu yang </a:t>
            </a:r>
            <a:r>
              <a:rPr lang="en-ID" sz="2000" dirty="0" err="1" smtClean="0">
                <a:solidFill>
                  <a:srgbClr val="C00000"/>
                </a:solidFill>
              </a:rPr>
              <a:t>digunakan</a:t>
            </a:r>
            <a:r>
              <a:rPr lang="en-ID" sz="2000" dirty="0" smtClean="0">
                <a:solidFill>
                  <a:srgbClr val="C00000"/>
                </a:solidFill>
              </a:rPr>
              <a:t> </a:t>
            </a:r>
            <a:r>
              <a:rPr lang="en-ID" sz="2000" dirty="0" err="1" smtClean="0">
                <a:solidFill>
                  <a:srgbClr val="C00000"/>
                </a:solidFill>
              </a:rPr>
              <a:t>untuk</a:t>
            </a:r>
            <a:r>
              <a:rPr lang="en-ID" sz="2000" dirty="0" smtClean="0">
                <a:solidFill>
                  <a:srgbClr val="C00000"/>
                </a:solidFill>
              </a:rPr>
              <a:t> </a:t>
            </a:r>
            <a:r>
              <a:rPr lang="en-ID" sz="2000" dirty="0" err="1" smtClean="0">
                <a:solidFill>
                  <a:srgbClr val="C00000"/>
                </a:solidFill>
              </a:rPr>
              <a:t>melakukan</a:t>
            </a:r>
            <a:r>
              <a:rPr lang="en-ID" sz="2000" dirty="0" smtClean="0">
                <a:solidFill>
                  <a:srgbClr val="C00000"/>
                </a:solidFill>
              </a:rPr>
              <a:t> scanning barcode </a:t>
            </a:r>
            <a:r>
              <a:rPr lang="en-ID" sz="2000" dirty="0" err="1" smtClean="0">
                <a:solidFill>
                  <a:srgbClr val="C00000"/>
                </a:solidFill>
              </a:rPr>
              <a:t>buku</a:t>
            </a:r>
            <a:r>
              <a:rPr lang="en-ID" sz="2000" dirty="0" smtClean="0">
                <a:solidFill>
                  <a:srgbClr val="C00000"/>
                </a:solidFill>
              </a:rPr>
              <a:t> yang </a:t>
            </a:r>
            <a:r>
              <a:rPr lang="en-ID" sz="2000" dirty="0" err="1" smtClean="0">
                <a:solidFill>
                  <a:srgbClr val="C00000"/>
                </a:solidFill>
              </a:rPr>
              <a:t>kemudian</a:t>
            </a:r>
            <a:r>
              <a:rPr lang="en-ID" sz="2000" dirty="0" smtClean="0">
                <a:solidFill>
                  <a:srgbClr val="C00000"/>
                </a:solidFill>
              </a:rPr>
              <a:t> </a:t>
            </a:r>
            <a:r>
              <a:rPr lang="en-ID" sz="2000" dirty="0" err="1" smtClean="0">
                <a:solidFill>
                  <a:srgbClr val="C00000"/>
                </a:solidFill>
              </a:rPr>
              <a:t>akan</a:t>
            </a:r>
            <a:r>
              <a:rPr lang="en-ID" sz="2000" dirty="0" smtClean="0">
                <a:solidFill>
                  <a:srgbClr val="C00000"/>
                </a:solidFill>
              </a:rPr>
              <a:t> </a:t>
            </a:r>
            <a:r>
              <a:rPr lang="en-ID" sz="2000" dirty="0" err="1" smtClean="0">
                <a:solidFill>
                  <a:srgbClr val="C00000"/>
                </a:solidFill>
              </a:rPr>
              <a:t>dipinjam</a:t>
            </a:r>
            <a:r>
              <a:rPr lang="en-ID" sz="2000" dirty="0" smtClean="0">
                <a:solidFill>
                  <a:srgbClr val="C00000"/>
                </a:solidFill>
              </a:rPr>
              <a:t> </a:t>
            </a:r>
            <a:r>
              <a:rPr lang="en-ID" sz="2000" dirty="0" err="1" smtClean="0">
                <a:solidFill>
                  <a:srgbClr val="C00000"/>
                </a:solidFill>
              </a:rPr>
              <a:t>setelah</a:t>
            </a:r>
            <a:r>
              <a:rPr lang="en-ID" sz="2000" dirty="0" smtClean="0">
                <a:solidFill>
                  <a:srgbClr val="C00000"/>
                </a:solidFill>
              </a:rPr>
              <a:t> </a:t>
            </a:r>
            <a:r>
              <a:rPr lang="en-ID" sz="2000" dirty="0" err="1" smtClean="0">
                <a:solidFill>
                  <a:srgbClr val="C00000"/>
                </a:solidFill>
              </a:rPr>
              <a:t>dilakukan</a:t>
            </a:r>
            <a:r>
              <a:rPr lang="en-ID" sz="2000" dirty="0" smtClean="0">
                <a:solidFill>
                  <a:srgbClr val="C00000"/>
                </a:solidFill>
              </a:rPr>
              <a:t> </a:t>
            </a:r>
            <a:r>
              <a:rPr lang="en-ID" sz="2000" dirty="0" err="1" smtClean="0">
                <a:solidFill>
                  <a:srgbClr val="C00000"/>
                </a:solidFill>
              </a:rPr>
              <a:t>konfirmasi</a:t>
            </a:r>
            <a:r>
              <a:rPr lang="en-ID" sz="2000" dirty="0" smtClean="0">
                <a:solidFill>
                  <a:srgbClr val="C00000"/>
                </a:solidFill>
              </a:rPr>
              <a:t> user.</a:t>
            </a:r>
            <a:endParaRPr lang="en-US" sz="2000" dirty="0" smtClean="0">
              <a:solidFill>
                <a:srgbClr val="C00000"/>
              </a:solidFill>
            </a:endParaRPr>
          </a:p>
          <a:p>
            <a:pPr marL="0" indent="3175" algn="r">
              <a:buNone/>
            </a:pPr>
            <a:endParaRPr lang="en-ID" sz="2000" dirty="0" smtClean="0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01084" y="1285860"/>
            <a:ext cx="6885758" cy="4786346"/>
            <a:chOff x="1901084" y="1285860"/>
            <a:chExt cx="6885758" cy="4786346"/>
          </a:xfrm>
        </p:grpSpPr>
        <p:sp>
          <p:nvSpPr>
            <p:cNvPr id="8" name="Striped Right Arrow 7"/>
            <p:cNvSpPr/>
            <p:nvPr/>
          </p:nvSpPr>
          <p:spPr>
            <a:xfrm>
              <a:off x="1901084" y="3071810"/>
              <a:ext cx="38490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4171082" y="3071810"/>
              <a:ext cx="343335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 picture containing graphical user interface&#10;&#10;Description automatically generated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2285984" y="1285860"/>
              <a:ext cx="1857388" cy="4786346"/>
            </a:xfrm>
            <a:prstGeom prst="rect">
              <a:avLst/>
            </a:prstGeom>
          </p:spPr>
        </p:pic>
        <p:pic>
          <p:nvPicPr>
            <p:cNvPr id="12" name="Picture 11" descr="A picture containing logo&#10;&#10;Description automatically generated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4545543" y="1285860"/>
              <a:ext cx="1883845" cy="4786346"/>
            </a:xfrm>
            <a:prstGeom prst="rect">
              <a:avLst/>
            </a:prstGeom>
          </p:spPr>
        </p:pic>
        <p:sp>
          <p:nvSpPr>
            <p:cNvPr id="13" name="Striped Right Arrow 12"/>
            <p:cNvSpPr/>
            <p:nvPr/>
          </p:nvSpPr>
          <p:spPr>
            <a:xfrm>
              <a:off x="6484808" y="3087828"/>
              <a:ext cx="343335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screenshot of a phone&#10;&#10;Description automatically generated with medium confidence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6873124" y="1285860"/>
              <a:ext cx="1913718" cy="47863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188913"/>
            <a:ext cx="7056438" cy="7239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MANUAL BOOK Si-MANDALIKA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9" y="1285860"/>
            <a:ext cx="1500197" cy="478634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3175" algn="r">
              <a:buNone/>
            </a:pPr>
            <a:endParaRPr lang="en-ID" sz="2200" b="1" dirty="0" smtClean="0">
              <a:solidFill>
                <a:srgbClr val="C00000"/>
              </a:solidFill>
            </a:endParaRPr>
          </a:p>
          <a:p>
            <a:pPr marL="0" indent="3175" algn="r">
              <a:buNone/>
            </a:pPr>
            <a:r>
              <a:rPr lang="en-ID" sz="2200" b="1" dirty="0" err="1" smtClean="0">
                <a:solidFill>
                  <a:srgbClr val="C00000"/>
                </a:solidFill>
              </a:rPr>
              <a:t>Riwayat</a:t>
            </a:r>
            <a:r>
              <a:rPr lang="en-ID" sz="2200" b="1" dirty="0" smtClean="0">
                <a:solidFill>
                  <a:srgbClr val="C00000"/>
                </a:solidFill>
              </a:rPr>
              <a:t>: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berisi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daftar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buku</a:t>
            </a:r>
            <a:r>
              <a:rPr lang="en-ID" sz="2200" dirty="0" smtClean="0">
                <a:solidFill>
                  <a:srgbClr val="C00000"/>
                </a:solidFill>
              </a:rPr>
              <a:t> yang </a:t>
            </a:r>
            <a:r>
              <a:rPr lang="en-ID" sz="2200" dirty="0" err="1" smtClean="0">
                <a:solidFill>
                  <a:srgbClr val="C00000"/>
                </a:solidFill>
              </a:rPr>
              <a:t>sedang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dipinjam</a:t>
            </a:r>
            <a:r>
              <a:rPr lang="en-ID" sz="2200" dirty="0" smtClean="0">
                <a:solidFill>
                  <a:srgbClr val="C00000"/>
                </a:solidFill>
              </a:rPr>
              <a:t>, </a:t>
            </a:r>
            <a:r>
              <a:rPr lang="en-ID" sz="2200" dirty="0" err="1" smtClean="0">
                <a:solidFill>
                  <a:srgbClr val="C00000"/>
                </a:solidFill>
              </a:rPr>
              <a:t>dan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sudah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dikembalikan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oleh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masing</a:t>
            </a:r>
            <a:r>
              <a:rPr lang="en-ID" sz="2200" dirty="0" smtClean="0">
                <a:solidFill>
                  <a:srgbClr val="C00000"/>
                </a:solidFill>
              </a:rPr>
              <a:t> </a:t>
            </a:r>
            <a:r>
              <a:rPr lang="en-ID" sz="2200" dirty="0" err="1" smtClean="0">
                <a:solidFill>
                  <a:srgbClr val="C00000"/>
                </a:solidFill>
              </a:rPr>
              <a:t>masing</a:t>
            </a:r>
            <a:r>
              <a:rPr lang="en-ID" sz="2200" dirty="0" smtClean="0">
                <a:solidFill>
                  <a:srgbClr val="C00000"/>
                </a:solidFill>
              </a:rPr>
              <a:t> user.</a:t>
            </a:r>
            <a:endParaRPr lang="en-US" sz="2200" dirty="0">
              <a:solidFill>
                <a:srgbClr val="C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01084" y="1357298"/>
            <a:ext cx="6814320" cy="4786346"/>
            <a:chOff x="1901084" y="1357298"/>
            <a:chExt cx="6814320" cy="4786346"/>
          </a:xfrm>
        </p:grpSpPr>
        <p:sp>
          <p:nvSpPr>
            <p:cNvPr id="8" name="Striped Right Arrow 7"/>
            <p:cNvSpPr/>
            <p:nvPr/>
          </p:nvSpPr>
          <p:spPr>
            <a:xfrm>
              <a:off x="1901084" y="3071810"/>
              <a:ext cx="384900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triped Right Arrow 8"/>
            <p:cNvSpPr/>
            <p:nvPr/>
          </p:nvSpPr>
          <p:spPr>
            <a:xfrm>
              <a:off x="4309632" y="3071810"/>
              <a:ext cx="343335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triped Right Arrow 12"/>
            <p:cNvSpPr/>
            <p:nvPr/>
          </p:nvSpPr>
          <p:spPr>
            <a:xfrm>
              <a:off x="6272657" y="3087828"/>
              <a:ext cx="343335" cy="642942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Diagram&#10;&#10;Description automatically generated with medium confidence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2285984" y="1357298"/>
              <a:ext cx="2000264" cy="4714908"/>
            </a:xfrm>
            <a:prstGeom prst="rect">
              <a:avLst/>
            </a:prstGeom>
          </p:spPr>
        </p:pic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4714877" y="1357298"/>
              <a:ext cx="1500197" cy="4786346"/>
            </a:xfrm>
            <a:prstGeom prst="rect">
              <a:avLst/>
            </a:prstGeom>
            <a:ln w="25400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r"/>
              <a:endParaRPr lang="en-ID" sz="2400" b="1" dirty="0" smtClean="0">
                <a:solidFill>
                  <a:srgbClr val="C00000"/>
                </a:solidFill>
              </a:endParaRPr>
            </a:p>
            <a:p>
              <a:pPr algn="r"/>
              <a:endParaRPr lang="en-ID" sz="2400" b="1" dirty="0" smtClean="0">
                <a:solidFill>
                  <a:srgbClr val="C00000"/>
                </a:solidFill>
              </a:endParaRPr>
            </a:p>
            <a:p>
              <a:pPr algn="r"/>
              <a:endParaRPr lang="en-ID" sz="2400" b="1" dirty="0" smtClean="0">
                <a:solidFill>
                  <a:srgbClr val="C00000"/>
                </a:solidFill>
              </a:endParaRPr>
            </a:p>
            <a:p>
              <a:pPr algn="r"/>
              <a:r>
                <a:rPr lang="en-ID" sz="2400" b="1" dirty="0" err="1" smtClean="0">
                  <a:solidFill>
                    <a:srgbClr val="C00000"/>
                  </a:solidFill>
                </a:rPr>
                <a:t>Profil</a:t>
              </a:r>
              <a:r>
                <a:rPr lang="en-ID" sz="2400" b="1" dirty="0" smtClean="0">
                  <a:solidFill>
                    <a:srgbClr val="C00000"/>
                  </a:solidFill>
                </a:rPr>
                <a:t> : </a:t>
              </a:r>
              <a:r>
                <a:rPr lang="en-ID" sz="2400" dirty="0" err="1" smtClean="0">
                  <a:solidFill>
                    <a:srgbClr val="C00000"/>
                  </a:solidFill>
                </a:rPr>
                <a:t>berisi</a:t>
              </a:r>
              <a:r>
                <a:rPr lang="en-ID" sz="2400" dirty="0" smtClean="0">
                  <a:solidFill>
                    <a:srgbClr val="C00000"/>
                  </a:solidFill>
                </a:rPr>
                <a:t> </a:t>
              </a:r>
              <a:r>
                <a:rPr lang="en-ID" sz="2400" dirty="0" err="1" smtClean="0">
                  <a:solidFill>
                    <a:srgbClr val="C00000"/>
                  </a:solidFill>
                </a:rPr>
                <a:t>informasi</a:t>
              </a:r>
              <a:r>
                <a:rPr lang="en-ID" sz="2400" dirty="0" smtClean="0">
                  <a:solidFill>
                    <a:srgbClr val="C00000"/>
                  </a:solidFill>
                </a:rPr>
                <a:t> </a:t>
              </a:r>
              <a:r>
                <a:rPr lang="en-ID" sz="2400" dirty="0" err="1" smtClean="0">
                  <a:solidFill>
                    <a:srgbClr val="C00000"/>
                  </a:solidFill>
                </a:rPr>
                <a:t>tentang</a:t>
              </a:r>
              <a:r>
                <a:rPr lang="en-ID" sz="2400" dirty="0" smtClean="0">
                  <a:solidFill>
                    <a:srgbClr val="C00000"/>
                  </a:solidFill>
                </a:rPr>
                <a:t> </a:t>
              </a:r>
              <a:r>
                <a:rPr lang="en-ID" sz="2400" dirty="0" err="1" smtClean="0">
                  <a:solidFill>
                    <a:srgbClr val="C00000"/>
                  </a:solidFill>
                </a:rPr>
                <a:t>biodata</a:t>
              </a:r>
              <a:r>
                <a:rPr lang="en-ID" sz="2400" dirty="0" smtClean="0">
                  <a:solidFill>
                    <a:srgbClr val="C00000"/>
                  </a:solidFill>
                </a:rPr>
                <a:t> user</a:t>
              </a:r>
              <a:endParaRPr lang="en-US" sz="2400" dirty="0">
                <a:solidFill>
                  <a:srgbClr val="C00000"/>
                </a:solidFill>
              </a:endParaRPr>
            </a:p>
          </p:txBody>
        </p:sp>
        <p:pic>
          <p:nvPicPr>
            <p:cNvPr id="17" name="Picture 16" descr="Graphical user interface&#10;&#10;Description automatically generated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</a:ext>
              </a:extLst>
            </a:blip>
            <a:stretch>
              <a:fillRect/>
            </a:stretch>
          </p:blipFill>
          <p:spPr>
            <a:xfrm>
              <a:off x="6643702" y="1357298"/>
              <a:ext cx="2071702" cy="478634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</TotalTime>
  <Words>187</Words>
  <Application>Microsoft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template</vt:lpstr>
      <vt:lpstr>MANUAL BOOK Si-MANDALIKA</vt:lpstr>
      <vt:lpstr>MANUAL BOOK Si-MANDALIKA</vt:lpstr>
      <vt:lpstr>MANUAL BOOK Si-MANDALIKA</vt:lpstr>
      <vt:lpstr>MANUAL BOOK Si-MANDALIKA</vt:lpstr>
      <vt:lpstr>MANUAL BOOK Si-MANDALIKA</vt:lpstr>
      <vt:lpstr>MANUAL BOOK Si-MANDALIKA</vt:lpstr>
      <vt:lpstr>MANUAL BOOK Si-MANDALIKA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USER</cp:lastModifiedBy>
  <cp:revision>194</cp:revision>
  <dcterms:created xsi:type="dcterms:W3CDTF">2006-06-13T13:03:30Z</dcterms:created>
  <dcterms:modified xsi:type="dcterms:W3CDTF">2022-10-16T11:01:49Z</dcterms:modified>
</cp:coreProperties>
</file>